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5" r:id="rId10"/>
    <p:sldId id="266" r:id="rId11"/>
    <p:sldId id="267" r:id="rId12"/>
    <p:sldId id="268" r:id="rId13"/>
    <p:sldId id="269" r:id="rId14"/>
    <p:sldId id="271" r:id="rId15"/>
    <p:sldId id="263" r:id="rId16"/>
    <p:sldId id="264" r:id="rId17"/>
    <p:sldId id="273" r:id="rId18"/>
    <p:sldId id="272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3" r:id="rId28"/>
    <p:sldId id="282" r:id="rId29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690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73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5571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00B0F0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31590"/>
            <a:ext cx="8229600" cy="346303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1685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49995"/>
            <a:ext cx="8229600" cy="565571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00B0F0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31591"/>
            <a:ext cx="8219256" cy="3312368"/>
          </a:xfrm>
        </p:spPr>
        <p:txBody>
          <a:bodyPr anchor="ctr" anchorCtr="1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4572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037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831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15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140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12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99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0973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754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47E3-5411-42EE-8C90-1A2FB90EF2E6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52B8-7011-4770-844B-C186F856A8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73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한일 외교의 세 가지 이슈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한국목회사역연구소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073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just" defTabSz="914400" rtl="0" eaLnBrk="1" latinLnBrk="1" hangingPunct="1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just" defTabSz="914400" rtl="0" eaLnBrk="1" latinLnBrk="1" hangingPunct="1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1" hangingPunct="1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1" hangingPunct="1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1" hangingPunct="1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한일 외교의 세 가지 이슈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황인돈 목사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7245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갈등관계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31591"/>
            <a:ext cx="8219256" cy="2664296"/>
          </a:xfrm>
        </p:spPr>
        <p:txBody>
          <a:bodyPr/>
          <a:lstStyle/>
          <a:p>
            <a:r>
              <a:rPr lang="ko-KR" altLang="en-US" dirty="0" smtClean="0"/>
              <a:t>이해의 충돌</a:t>
            </a:r>
            <a:endParaRPr lang="en-US" altLang="ko-KR" dirty="0" smtClean="0"/>
          </a:p>
          <a:p>
            <a:r>
              <a:rPr lang="ko-KR" altLang="en-US" dirty="0" smtClean="0"/>
              <a:t>가해자와 피해자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9218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갈등의 조정</a:t>
            </a:r>
            <a:r>
              <a:rPr lang="en-US" altLang="ko-KR" dirty="0" smtClean="0"/>
              <a:t>(</a:t>
            </a:r>
            <a:r>
              <a:rPr lang="ko-KR" altLang="en-US" dirty="0" smtClean="0"/>
              <a:t>해결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0" latinLnBrk="1"/>
            <a:r>
              <a:rPr lang="ko-KR" smtClean="0"/>
              <a:t>가해 사실을 인정</a:t>
            </a:r>
            <a:endParaRPr lang="ko-KR"/>
          </a:p>
          <a:p>
            <a:pPr lvl="0" rtl="0" latinLnBrk="1"/>
            <a:r>
              <a:rPr lang="ko-KR" smtClean="0"/>
              <a:t>사과</a:t>
            </a:r>
            <a:endParaRPr lang="ko-KR"/>
          </a:p>
          <a:p>
            <a:pPr lvl="0" rtl="0" latinLnBrk="1"/>
            <a:r>
              <a:rPr lang="ko-KR" smtClean="0"/>
              <a:t>배상</a:t>
            </a:r>
            <a:endParaRPr lang="ko-KR"/>
          </a:p>
          <a:p>
            <a:pPr lvl="0" rtl="0" latinLnBrk="1"/>
            <a:r>
              <a:rPr lang="ko-KR" smtClean="0"/>
              <a:t>재발 방지 약속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034652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최근 한일 갈등의 도화선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3600" dirty="0" smtClean="0"/>
              <a:t>대법원의 </a:t>
            </a:r>
            <a:r>
              <a:rPr lang="en-US" altLang="ko-KR" sz="3600" dirty="0" smtClean="0"/>
              <a:t>“</a:t>
            </a:r>
            <a:r>
              <a:rPr lang="ko-KR" altLang="en-US" sz="3600" dirty="0" smtClean="0"/>
              <a:t>강제징용피해 위자료 지급</a:t>
            </a:r>
            <a:r>
              <a:rPr lang="en-US" altLang="ko-KR" sz="3600" dirty="0" smtClean="0"/>
              <a:t>”</a:t>
            </a:r>
            <a:r>
              <a:rPr lang="ko-KR" altLang="en-US" sz="3600" dirty="0" smtClean="0"/>
              <a:t> 판결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280984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일본 정부의 반응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ko-KR" altLang="en-US" dirty="0" err="1" smtClean="0"/>
              <a:t>아베</a:t>
            </a:r>
            <a:r>
              <a:rPr lang="en-US" altLang="ko-KR" dirty="0" smtClean="0"/>
              <a:t> “</a:t>
            </a:r>
            <a:r>
              <a:rPr lang="ko-KR" altLang="en-US" sz="4000" dirty="0" smtClean="0">
                <a:solidFill>
                  <a:srgbClr val="FF0000"/>
                </a:solidFill>
              </a:rPr>
              <a:t>약속</a:t>
            </a:r>
            <a:r>
              <a:rPr lang="ko-KR" altLang="en-US" dirty="0" smtClean="0"/>
              <a:t> 안 지키는 국가에 우대 조치 못한다</a:t>
            </a:r>
            <a:r>
              <a:rPr lang="en-US" altLang="ko-KR" dirty="0" smtClean="0"/>
              <a:t>”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48264" y="3147814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2019. 7. 3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Image result for ìë²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53184"/>
            <a:ext cx="2635729" cy="175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936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무슨 약속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1965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</a:t>
            </a:r>
            <a:r>
              <a:rPr lang="ko-KR" altLang="en-US" dirty="0" smtClean="0"/>
              <a:t> 한일 청구권 협정</a:t>
            </a:r>
            <a:endParaRPr lang="en-US" altLang="ko-KR" dirty="0" smtClean="0"/>
          </a:p>
          <a:p>
            <a:r>
              <a:rPr lang="en-US" altLang="ko-KR" dirty="0" smtClean="0"/>
              <a:t>2015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</a:t>
            </a:r>
            <a:r>
              <a:rPr lang="ko-KR" altLang="en-US" dirty="0" smtClean="0"/>
              <a:t> 일본군 위안부 합의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7283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o-KR" altLang="en-US" sz="3600" dirty="0" smtClean="0">
                <a:solidFill>
                  <a:schemeClr val="bg1"/>
                </a:solidFill>
              </a:rPr>
              <a:t>세 가지 한일 외교 이슈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1965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한일청구권 협정</a:t>
            </a:r>
            <a:endParaRPr lang="en-US" altLang="ko-KR" dirty="0" smtClean="0"/>
          </a:p>
          <a:p>
            <a:r>
              <a:rPr lang="en-US" altLang="ko-KR" dirty="0" smtClean="0"/>
              <a:t>2015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</a:t>
            </a:r>
            <a:r>
              <a:rPr lang="ko-KR" altLang="en-US" dirty="0" smtClean="0"/>
              <a:t> 일본군 위안부 합의</a:t>
            </a:r>
            <a:endParaRPr lang="en-US" altLang="ko-KR" dirty="0" smtClean="0"/>
          </a:p>
          <a:p>
            <a:r>
              <a:rPr lang="en-US" altLang="ko-KR" dirty="0" smtClean="0"/>
              <a:t>2018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일제강제징용 배상 판결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1040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한일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일본군 위안부 합의</a:t>
            </a:r>
            <a:r>
              <a:rPr lang="en-US" altLang="ko-KR" dirty="0" smtClean="0"/>
              <a:t>’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024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일본군 위안부 합의</a:t>
            </a:r>
            <a:r>
              <a:rPr lang="en-US" altLang="ko-KR" dirty="0" smtClean="0"/>
              <a:t>’ (2015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한일 외교부 장관 사이에 체결한 합의</a:t>
            </a:r>
            <a:endParaRPr lang="en-US" altLang="ko-KR" dirty="0" smtClean="0"/>
          </a:p>
          <a:p>
            <a:r>
              <a:rPr lang="en-US" altLang="ko-KR" dirty="0" smtClean="0"/>
              <a:t>2011</a:t>
            </a:r>
            <a:r>
              <a:rPr lang="ko-KR" altLang="en-US" dirty="0" smtClean="0"/>
              <a:t>년 헌법재판소 결정에 대한 후속 조치</a:t>
            </a:r>
            <a:endParaRPr lang="en-US" altLang="ko-KR" dirty="0" smtClean="0"/>
          </a:p>
          <a:p>
            <a:pPr marL="457200" lvl="1" indent="0">
              <a:buNone/>
            </a:pPr>
            <a:r>
              <a:rPr lang="en-US" altLang="ko-KR" sz="24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“</a:t>
            </a:r>
            <a:r>
              <a:rPr lang="ko-KR" altLang="en-US" sz="24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군 위안부 피해자에 대한 배상청구권에 대해 한일정부가 다른 해석을 하는 데도 한국 정부가 나서지 않은 점이 위헌이다</a:t>
            </a:r>
            <a:r>
              <a:rPr lang="en-US" altLang="ko-KR" sz="24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.”</a:t>
            </a:r>
            <a:endParaRPr lang="ko-KR" altLang="en-US" sz="2400" dirty="0">
              <a:solidFill>
                <a:srgbClr val="FFC000"/>
              </a:solidFill>
              <a:latin typeface="KoPub바탕체 Light" panose="00000300000000000000" pitchFamily="2" charset="-127"/>
              <a:ea typeface="KoPub바탕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7499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일본군 위안부 합의</a:t>
            </a:r>
            <a:r>
              <a:rPr lang="en-US" altLang="ko-KR" dirty="0" smtClean="0"/>
              <a:t>’ (2015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 smtClean="0"/>
              <a:t>일본의 입장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“</a:t>
            </a:r>
            <a:r>
              <a:rPr lang="ko-KR" altLang="en-US" sz="28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위안부 문제에 대해 군의 관여 하에 다수 여성의 명예와 존엄에 깊은 상처를 입힌 문제로서 일본의 책임을 통감하고 위안부 피해자의 고통과 상처에 대해 사죄와 반성을 마음을 표명한다</a:t>
            </a:r>
            <a:r>
              <a:rPr lang="en-US" altLang="ko-KR" sz="28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.”</a:t>
            </a:r>
            <a:endParaRPr lang="ko-KR" altLang="en-US" sz="2800" dirty="0">
              <a:solidFill>
                <a:srgbClr val="FFC000"/>
              </a:solidFill>
              <a:latin typeface="KoPub바탕체 Light" panose="00000300000000000000" pitchFamily="2" charset="-127"/>
              <a:ea typeface="KoPub바탕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1154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합의문 내용 중에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8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“</a:t>
            </a:r>
            <a:r>
              <a:rPr lang="ko-KR" altLang="en-US" sz="28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이 문제에 대해 최종적이고 불가역적으로 해결될 것임을 확인한다</a:t>
            </a:r>
            <a:r>
              <a:rPr lang="en-US" altLang="ko-KR" sz="28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.”</a:t>
            </a:r>
          </a:p>
          <a:p>
            <a:pPr marL="0" indent="0">
              <a:buNone/>
            </a:pPr>
            <a:endParaRPr lang="en-US" altLang="ko-KR" sz="2800" dirty="0" smtClean="0">
              <a:solidFill>
                <a:srgbClr val="FFC000"/>
              </a:solidFill>
              <a:latin typeface="KoPub바탕체 Light" panose="00000300000000000000" pitchFamily="2" charset="-127"/>
              <a:ea typeface="KoPub바탕체 Light" panose="00000300000000000000" pitchFamily="2" charset="-127"/>
            </a:endParaRP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“</a:t>
            </a:r>
            <a:r>
              <a:rPr lang="ko-KR" altLang="en-US" sz="28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국제사회에서 동 문제에 대해 상호 비난 비판을 자제한다</a:t>
            </a:r>
            <a:r>
              <a:rPr lang="en-US" altLang="ko-KR" sz="2800" dirty="0" smtClean="0">
                <a:solidFill>
                  <a:srgbClr val="FFC000"/>
                </a:solidFill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228719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위안부 합의의 문제점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일본은 법적 책임이 아닌 도의적 책임 차원으로 합의</a:t>
            </a:r>
            <a:endParaRPr lang="en-US" altLang="ko-KR" sz="2800" dirty="0" smtClean="0"/>
          </a:p>
          <a:p>
            <a:r>
              <a:rPr lang="ko-KR" altLang="en-US" sz="2800" dirty="0" smtClean="0"/>
              <a:t>피해 당사자와 논의나 동의 없이 진행</a:t>
            </a:r>
            <a:endParaRPr lang="en-US" altLang="ko-KR" sz="2800" dirty="0" smtClean="0"/>
          </a:p>
          <a:p>
            <a:r>
              <a:rPr lang="ko-KR" altLang="en-US" sz="2800" dirty="0" smtClean="0"/>
              <a:t>국회의장 </a:t>
            </a:r>
            <a:r>
              <a:rPr lang="en-US" altLang="ko-KR" sz="2800" dirty="0" smtClean="0"/>
              <a:t>“</a:t>
            </a:r>
            <a:r>
              <a:rPr lang="ko-KR" altLang="en-US" sz="2800" dirty="0" smtClean="0"/>
              <a:t>시민사회와 충분한 사전 논의 없었다</a:t>
            </a:r>
            <a:r>
              <a:rPr lang="en-US" altLang="ko-KR" sz="2800" dirty="0" smtClean="0"/>
              <a:t>”</a:t>
            </a:r>
          </a:p>
          <a:p>
            <a:r>
              <a:rPr lang="ko-KR" altLang="en-US" sz="2800" dirty="0" smtClean="0"/>
              <a:t>합의 후 일본은 국제사회에서 위안부 부정 발언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26288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화해치유재단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400" dirty="0" smtClean="0"/>
              <a:t>위안부 합의에 따라 일본의 </a:t>
            </a:r>
            <a:r>
              <a:rPr lang="en-US" altLang="ko-KR" sz="2400" dirty="0" smtClean="0"/>
              <a:t>‘</a:t>
            </a:r>
            <a:r>
              <a:rPr lang="ko-KR" altLang="en-US" sz="2400" dirty="0" smtClean="0"/>
              <a:t>여성을 위한 아시아 </a:t>
            </a:r>
            <a:r>
              <a:rPr lang="ko-KR" altLang="en-US" sz="2400" dirty="0" smtClean="0"/>
              <a:t>평화국민기금</a:t>
            </a:r>
            <a:r>
              <a:rPr lang="en-US" altLang="ko-KR" sz="2400" dirty="0" smtClean="0"/>
              <a:t>’</a:t>
            </a:r>
            <a:r>
              <a:rPr lang="ko-KR" altLang="en-US" sz="2400" dirty="0" smtClean="0"/>
              <a:t>으로부터 </a:t>
            </a:r>
            <a:r>
              <a:rPr lang="en-US" altLang="ko-KR" sz="2400" dirty="0" smtClean="0"/>
              <a:t>10</a:t>
            </a:r>
            <a:r>
              <a:rPr lang="ko-KR" altLang="en-US" sz="2400" dirty="0" err="1" smtClean="0"/>
              <a:t>억엔을</a:t>
            </a:r>
            <a:r>
              <a:rPr lang="ko-KR" altLang="en-US" sz="2400" dirty="0" smtClean="0"/>
              <a:t> 지원 받음</a:t>
            </a:r>
            <a:endParaRPr lang="en-US" altLang="ko-KR" sz="2400" dirty="0" smtClean="0"/>
          </a:p>
          <a:p>
            <a:r>
              <a:rPr lang="ko-KR" altLang="en-US" sz="2400" dirty="0" smtClean="0"/>
              <a:t>피해자들에게 지원금을 나누어주기 위해 </a:t>
            </a:r>
            <a:r>
              <a:rPr lang="ko-KR" altLang="en-US" sz="2400" dirty="0" err="1" smtClean="0"/>
              <a:t>여성가족부</a:t>
            </a:r>
            <a:r>
              <a:rPr lang="ko-KR" altLang="en-US" sz="2400" dirty="0" smtClean="0"/>
              <a:t> 소관의 재단법인 </a:t>
            </a:r>
            <a:r>
              <a:rPr lang="en-US" altLang="ko-KR" sz="2400" dirty="0" smtClean="0"/>
              <a:t>‘</a:t>
            </a:r>
            <a:r>
              <a:rPr lang="ko-KR" altLang="en-US" sz="2400" dirty="0" smtClean="0"/>
              <a:t>화해치유재단</a:t>
            </a:r>
            <a:r>
              <a:rPr lang="en-US" altLang="ko-KR" sz="2400" dirty="0" smtClean="0"/>
              <a:t>’</a:t>
            </a:r>
            <a:r>
              <a:rPr lang="ko-KR" altLang="en-US" sz="2400" dirty="0" smtClean="0"/>
              <a:t>을 설립</a:t>
            </a:r>
            <a:r>
              <a:rPr lang="en-US" altLang="ko-KR" sz="2400" dirty="0" smtClean="0"/>
              <a:t>(2016</a:t>
            </a:r>
            <a:r>
              <a:rPr lang="ko-KR" altLang="en-US" sz="2400" dirty="0" smtClean="0"/>
              <a:t>년</a:t>
            </a:r>
            <a:r>
              <a:rPr lang="en-US" altLang="ko-KR" sz="2400" dirty="0" smtClean="0"/>
              <a:t>)</a:t>
            </a:r>
          </a:p>
          <a:p>
            <a:r>
              <a:rPr lang="ko-KR" altLang="en-US" sz="2400" dirty="0" smtClean="0"/>
              <a:t>대통령의 지시로 졸속 설립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피해자들에게 지원금 수령을 종용했다는 비판</a:t>
            </a:r>
            <a:endParaRPr lang="en-US" altLang="ko-KR" sz="2400" dirty="0" smtClean="0"/>
          </a:p>
          <a:p>
            <a:r>
              <a:rPr lang="ko-KR" altLang="en-US" sz="2400" dirty="0" err="1" smtClean="0"/>
              <a:t>여성가족부는</a:t>
            </a:r>
            <a:r>
              <a:rPr lang="ko-KR" altLang="en-US" sz="2400" dirty="0" smtClean="0"/>
              <a:t> 재단 사업 종료 결정하고 </a:t>
            </a:r>
            <a:r>
              <a:rPr lang="en-US" altLang="ko-KR" sz="2400" dirty="0" smtClean="0"/>
              <a:t>2019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7</a:t>
            </a:r>
            <a:r>
              <a:rPr lang="ko-KR" altLang="en-US" sz="2400" dirty="0" smtClean="0"/>
              <a:t>월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해산</a:t>
            </a:r>
            <a:endParaRPr lang="en-US" altLang="ko-KR" sz="2400" dirty="0" smtClean="0"/>
          </a:p>
          <a:p>
            <a:r>
              <a:rPr lang="en-US" altLang="ko-KR" sz="2400" dirty="0" smtClean="0"/>
              <a:t>10</a:t>
            </a:r>
            <a:r>
              <a:rPr lang="ko-KR" altLang="en-US" sz="2400" dirty="0" smtClean="0"/>
              <a:t>억엔 반환은 현재 일본과 협의 중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05598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일제 강제징용피해 배상 소송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66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일제 강제징용피해 배상 소송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일제 강점기 당시 강제 징용 피해자들이 일본 기업을 상대로 낸 위자료 청구 소송 </a:t>
            </a:r>
            <a:r>
              <a:rPr lang="en-US" altLang="ko-KR" sz="2000" dirty="0" smtClean="0"/>
              <a:t>(2005</a:t>
            </a:r>
            <a:r>
              <a:rPr lang="ko-KR" altLang="en-US" sz="2000" dirty="0" smtClean="0"/>
              <a:t>년 제소</a:t>
            </a:r>
            <a:r>
              <a:rPr lang="en-US" altLang="ko-KR" sz="2000" dirty="0" smtClean="0"/>
              <a:t>)</a:t>
            </a:r>
            <a:endParaRPr lang="en-US" altLang="ko-KR" sz="2800" dirty="0" smtClean="0"/>
          </a:p>
          <a:p>
            <a:r>
              <a:rPr lang="ko-KR" altLang="en-US" sz="2800" dirty="0" smtClean="0"/>
              <a:t>대법원</a:t>
            </a:r>
            <a:r>
              <a:rPr lang="en-US" altLang="ko-KR" sz="2800" dirty="0" smtClean="0"/>
              <a:t> </a:t>
            </a:r>
            <a:r>
              <a:rPr lang="en-US" altLang="ko-KR" sz="2800" dirty="0" smtClean="0">
                <a:solidFill>
                  <a:srgbClr val="FFC000"/>
                </a:solidFill>
              </a:rPr>
              <a:t>“1</a:t>
            </a:r>
            <a:r>
              <a:rPr lang="ko-KR" altLang="en-US" sz="2800" dirty="0" smtClean="0">
                <a:solidFill>
                  <a:srgbClr val="FFC000"/>
                </a:solidFill>
              </a:rPr>
              <a:t>인당 </a:t>
            </a:r>
            <a:r>
              <a:rPr lang="en-US" altLang="ko-KR" sz="2800" dirty="0" smtClean="0">
                <a:solidFill>
                  <a:srgbClr val="FFC000"/>
                </a:solidFill>
              </a:rPr>
              <a:t>1</a:t>
            </a:r>
            <a:r>
              <a:rPr lang="ko-KR" altLang="en-US" sz="2800" dirty="0" err="1" smtClean="0">
                <a:solidFill>
                  <a:srgbClr val="FFC000"/>
                </a:solidFill>
              </a:rPr>
              <a:t>억원씩</a:t>
            </a:r>
            <a:r>
              <a:rPr lang="ko-KR" altLang="en-US" sz="2800" dirty="0" smtClean="0">
                <a:solidFill>
                  <a:srgbClr val="FFC000"/>
                </a:solidFill>
              </a:rPr>
              <a:t> 배상</a:t>
            </a:r>
            <a:r>
              <a:rPr lang="en-US" altLang="ko-KR" sz="2800" dirty="0" smtClean="0">
                <a:solidFill>
                  <a:srgbClr val="FFC000"/>
                </a:solidFill>
              </a:rPr>
              <a:t>”</a:t>
            </a:r>
            <a:r>
              <a:rPr lang="ko-KR" altLang="en-US" sz="2800" dirty="0" smtClean="0"/>
              <a:t> 판결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64691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소송 일지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987574"/>
            <a:ext cx="8219256" cy="3672407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sz="2000" dirty="0" smtClean="0"/>
              <a:t>1965</a:t>
            </a:r>
            <a:r>
              <a:rPr lang="ko-KR" altLang="en-US" sz="2000" dirty="0" smtClean="0"/>
              <a:t>년 한일청구권 협정</a:t>
            </a:r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1997</a:t>
            </a:r>
            <a:r>
              <a:rPr lang="ko-KR" altLang="en-US" sz="2000" dirty="0" smtClean="0"/>
              <a:t>년 피해자들 일본 법원에  소송 제기</a:t>
            </a:r>
            <a:endParaRPr lang="en-US" altLang="ko-KR" sz="2000" dirty="0" smtClean="0"/>
          </a:p>
          <a:p>
            <a:r>
              <a:rPr lang="en-US" altLang="ko-KR" sz="2000" dirty="0" smtClean="0"/>
              <a:t>2001</a:t>
            </a:r>
            <a:r>
              <a:rPr lang="ko-KR" altLang="en-US" sz="2000" dirty="0" smtClean="0"/>
              <a:t>년 일본 지방재판소 원고 패소 판결</a:t>
            </a:r>
            <a:endParaRPr lang="en-US" altLang="ko-KR" sz="2000" dirty="0" smtClean="0"/>
          </a:p>
          <a:p>
            <a:r>
              <a:rPr lang="en-US" altLang="ko-KR" sz="2000" dirty="0" smtClean="0"/>
              <a:t>2002</a:t>
            </a:r>
            <a:r>
              <a:rPr lang="ko-KR" altLang="en-US" sz="2000" dirty="0" smtClean="0"/>
              <a:t>년 일본 고등재판소 항소기각 판결</a:t>
            </a:r>
            <a:endParaRPr lang="en-US" altLang="ko-KR" sz="2000" dirty="0" smtClean="0"/>
          </a:p>
          <a:p>
            <a:r>
              <a:rPr lang="en-US" altLang="ko-KR" sz="2000" dirty="0" smtClean="0"/>
              <a:t>2003</a:t>
            </a:r>
            <a:r>
              <a:rPr lang="ko-KR" altLang="en-US" sz="2000" dirty="0" smtClean="0"/>
              <a:t>년 일본 최고재판소 상고기각 판결</a:t>
            </a:r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2005</a:t>
            </a:r>
            <a:r>
              <a:rPr lang="ko-KR" altLang="en-US" sz="2000" dirty="0" smtClean="0"/>
              <a:t>년 서울중앙지법에 </a:t>
            </a:r>
            <a:r>
              <a:rPr lang="ko-KR" altLang="en-US" sz="2000" dirty="0" err="1" smtClean="0"/>
              <a:t>신일철주금</a:t>
            </a:r>
            <a:r>
              <a:rPr lang="ko-KR" altLang="en-US" sz="2000" dirty="0" smtClean="0"/>
              <a:t> 상대 소송 제기</a:t>
            </a:r>
            <a:endParaRPr lang="en-US" altLang="ko-KR" sz="2000" dirty="0" smtClean="0"/>
          </a:p>
          <a:p>
            <a:r>
              <a:rPr lang="en-US" altLang="ko-KR" sz="2000" dirty="0" smtClean="0"/>
              <a:t>2008</a:t>
            </a:r>
            <a:r>
              <a:rPr lang="ko-KR" altLang="en-US" sz="2000" dirty="0" smtClean="0"/>
              <a:t>년 서울지법 원고 패소 판결</a:t>
            </a:r>
            <a:endParaRPr lang="en-US" altLang="ko-KR" sz="2000" dirty="0" smtClean="0"/>
          </a:p>
          <a:p>
            <a:r>
              <a:rPr lang="en-US" altLang="ko-KR" sz="2000" dirty="0" smtClean="0"/>
              <a:t>2009</a:t>
            </a:r>
            <a:r>
              <a:rPr lang="ko-KR" altLang="en-US" sz="2000" dirty="0" smtClean="0"/>
              <a:t>년 서울고법 항소 기각 판결</a:t>
            </a:r>
            <a:endParaRPr lang="en-US" altLang="ko-KR" sz="2000" dirty="0" smtClean="0"/>
          </a:p>
          <a:p>
            <a:r>
              <a:rPr lang="en-US" altLang="ko-KR" sz="2000" dirty="0" smtClean="0"/>
              <a:t>2012</a:t>
            </a:r>
            <a:r>
              <a:rPr lang="ko-KR" altLang="en-US" sz="2000" dirty="0" smtClean="0"/>
              <a:t>년 대법원 파기 환송</a:t>
            </a:r>
            <a:endParaRPr lang="en-US" altLang="ko-KR" sz="2000" dirty="0" smtClean="0"/>
          </a:p>
          <a:p>
            <a:r>
              <a:rPr lang="en-US" altLang="ko-KR" sz="2000" dirty="0" smtClean="0"/>
              <a:t>2013</a:t>
            </a:r>
            <a:r>
              <a:rPr lang="ko-KR" altLang="en-US" sz="2000" dirty="0" smtClean="0"/>
              <a:t>년 서울고법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피해자 </a:t>
            </a:r>
            <a:r>
              <a:rPr lang="en-US" altLang="ko-KR" sz="2000" dirty="0" smtClean="0"/>
              <a:t>1</a:t>
            </a:r>
            <a:r>
              <a:rPr lang="ko-KR" altLang="en-US" sz="2000" dirty="0" smtClean="0"/>
              <a:t>인당 </a:t>
            </a:r>
            <a:r>
              <a:rPr lang="en-US" altLang="ko-KR" sz="2000" dirty="0" smtClean="0"/>
              <a:t>1</a:t>
            </a:r>
            <a:r>
              <a:rPr lang="ko-KR" altLang="en-US" sz="2000" dirty="0" err="1" smtClean="0"/>
              <a:t>억원</a:t>
            </a:r>
            <a:r>
              <a:rPr lang="ko-KR" altLang="en-US" sz="2000" dirty="0" smtClean="0"/>
              <a:t> 배상 판결</a:t>
            </a:r>
            <a:endParaRPr lang="en-US" altLang="ko-KR" sz="2000" dirty="0" smtClean="0"/>
          </a:p>
          <a:p>
            <a:r>
              <a:rPr lang="en-US" altLang="ko-KR" sz="2000" dirty="0" smtClean="0"/>
              <a:t>2018</a:t>
            </a:r>
            <a:r>
              <a:rPr lang="ko-KR" altLang="en-US" sz="2000" dirty="0" smtClean="0"/>
              <a:t>년 서울지검 강제징용 관련 의혹 수사 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사법농단</a:t>
            </a:r>
            <a:r>
              <a:rPr lang="en-US" altLang="ko-KR" sz="2000" dirty="0" smtClean="0"/>
              <a:t>)</a:t>
            </a:r>
          </a:p>
          <a:p>
            <a:r>
              <a:rPr lang="en-US" altLang="ko-KR" sz="2000" dirty="0" smtClean="0"/>
              <a:t>2018</a:t>
            </a:r>
            <a:r>
              <a:rPr lang="ko-KR" altLang="en-US" sz="2000" dirty="0" smtClean="0"/>
              <a:t>년 </a:t>
            </a:r>
            <a:r>
              <a:rPr lang="ko-KR" altLang="en-US" sz="2000" dirty="0" smtClean="0">
                <a:solidFill>
                  <a:srgbClr val="FFC000"/>
                </a:solidFill>
              </a:rPr>
              <a:t>대법원</a:t>
            </a:r>
            <a:r>
              <a:rPr lang="en-US" altLang="ko-KR" sz="2000" dirty="0" smtClean="0">
                <a:solidFill>
                  <a:srgbClr val="FFC000"/>
                </a:solidFill>
              </a:rPr>
              <a:t>, 1</a:t>
            </a:r>
            <a:r>
              <a:rPr lang="ko-KR" altLang="en-US" sz="2000" dirty="0" err="1" smtClean="0">
                <a:solidFill>
                  <a:srgbClr val="FFC000"/>
                </a:solidFill>
              </a:rPr>
              <a:t>억원</a:t>
            </a:r>
            <a:r>
              <a:rPr lang="ko-KR" altLang="en-US" sz="2000" dirty="0" smtClean="0">
                <a:solidFill>
                  <a:srgbClr val="FFC000"/>
                </a:solidFill>
              </a:rPr>
              <a:t> 배상 최종 확정 판결</a:t>
            </a:r>
            <a:endParaRPr lang="ko-KR" altLang="en-US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001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소송의 핵심 쟁점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1965</a:t>
            </a:r>
            <a:r>
              <a:rPr lang="ko-KR" altLang="en-US" dirty="0" smtClean="0"/>
              <a:t>년 체결된 한일 청구권 협정에 따라 </a:t>
            </a:r>
            <a:r>
              <a:rPr lang="en-US" altLang="ko-KR" sz="3600" dirty="0" smtClean="0">
                <a:solidFill>
                  <a:srgbClr val="FFC000"/>
                </a:solidFill>
              </a:rPr>
              <a:t>&lt;</a:t>
            </a:r>
            <a:r>
              <a:rPr lang="ko-KR" altLang="en-US" sz="3600" dirty="0" smtClean="0">
                <a:solidFill>
                  <a:srgbClr val="FFC000"/>
                </a:solidFill>
              </a:rPr>
              <a:t>개인 청구권</a:t>
            </a:r>
            <a:r>
              <a:rPr lang="en-US" altLang="ko-KR" sz="3600" dirty="0">
                <a:solidFill>
                  <a:srgbClr val="FFC000"/>
                </a:solidFill>
              </a:rPr>
              <a:t>&gt;</a:t>
            </a:r>
            <a:r>
              <a:rPr lang="ko-KR" altLang="en-US" dirty="0" smtClean="0"/>
              <a:t>은 소멸되었는가</a:t>
            </a:r>
            <a:r>
              <a:rPr lang="en-US" altLang="ko-KR" dirty="0" smtClean="0"/>
              <a:t>? </a:t>
            </a:r>
            <a:r>
              <a:rPr lang="ko-KR" altLang="en-US" dirty="0" smtClean="0"/>
              <a:t>아니면 여전히 유효한가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6522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한일청구권 협정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1965</a:t>
            </a:r>
            <a:r>
              <a:rPr lang="ko-KR" altLang="en-US" dirty="0" smtClean="0"/>
              <a:t>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7295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협정의 배경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ko-KR" altLang="en-US" sz="2800" dirty="0" smtClean="0"/>
              <a:t>샌프란시스코 강화조약 </a:t>
            </a:r>
            <a:r>
              <a:rPr lang="en-US" altLang="ko-KR" sz="2800" dirty="0" smtClean="0"/>
              <a:t>(1951</a:t>
            </a:r>
            <a:r>
              <a:rPr lang="ko-KR" altLang="en-US" sz="2800" dirty="0" smtClean="0"/>
              <a:t>년</a:t>
            </a:r>
            <a:r>
              <a:rPr lang="en-US" altLang="ko-KR" sz="2800" dirty="0" smtClean="0"/>
              <a:t>)</a:t>
            </a:r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dirty="0" smtClean="0"/>
              <a:t>일본과 연합국 </a:t>
            </a:r>
            <a:r>
              <a:rPr lang="en-US" altLang="ko-KR" sz="2400" dirty="0" smtClean="0"/>
              <a:t>48</a:t>
            </a:r>
            <a:r>
              <a:rPr lang="ko-KR" altLang="en-US" sz="2400" dirty="0" smtClean="0"/>
              <a:t>개국 사이의 평화 조약</a:t>
            </a:r>
            <a:endParaRPr lang="en-US" altLang="ko-KR" sz="2400" dirty="0" smtClean="0"/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dirty="0" smtClean="0"/>
              <a:t>일본과 연합국의 전쟁 상태 종료</a:t>
            </a:r>
            <a:endParaRPr lang="en-US" altLang="ko-KR" sz="2400" dirty="0" smtClean="0"/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dirty="0" smtClean="0"/>
              <a:t>일본 국민과 영해의 주권 회복</a:t>
            </a:r>
            <a:endParaRPr lang="en-US" altLang="ko-KR" sz="2400" dirty="0" smtClean="0"/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dirty="0" smtClean="0"/>
              <a:t>한국 등 지역에서 일본의 영유권 등 모든 권리를 포기</a:t>
            </a:r>
            <a:endParaRPr lang="en-US" altLang="ko-KR" sz="2400" dirty="0" smtClean="0"/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dirty="0" smtClean="0"/>
              <a:t>일본을 상대로 전쟁 피해 배상 포기 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일부 국가 제외</a:t>
            </a:r>
            <a:r>
              <a:rPr lang="en-US" altLang="ko-KR" sz="2400" dirty="0" smtClean="0"/>
              <a:t>)</a:t>
            </a:r>
            <a:endParaRPr lang="en-US" altLang="ko-KR" dirty="0" smtClean="0"/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ko-KR" altLang="en-US" sz="2800" dirty="0" smtClean="0"/>
              <a:t>한국은 전쟁 중이어서 조약에 참여하지 못</a:t>
            </a:r>
            <a:r>
              <a:rPr lang="ko-KR" altLang="en-US" sz="2800" dirty="0"/>
              <a:t>함</a:t>
            </a:r>
          </a:p>
        </p:txBody>
      </p:sp>
    </p:spTree>
    <p:extLst>
      <p:ext uri="{BB962C8B-B14F-4D97-AF65-F5344CB8AC3E}">
        <p14:creationId xmlns:p14="http://schemas.microsoft.com/office/powerpoint/2010/main" val="201319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협정의 과정과 합의 내용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한일 외교정상화 </a:t>
            </a:r>
            <a:r>
              <a:rPr lang="en-US" altLang="ko-KR" sz="2800" dirty="0" smtClean="0"/>
              <a:t>(1965</a:t>
            </a:r>
            <a:r>
              <a:rPr lang="ko-KR" altLang="en-US" sz="2800" dirty="0" smtClean="0"/>
              <a:t>년</a:t>
            </a:r>
            <a:r>
              <a:rPr lang="en-US" altLang="ko-KR" sz="2800" dirty="0" smtClean="0"/>
              <a:t>)</a:t>
            </a:r>
          </a:p>
          <a:p>
            <a:r>
              <a:rPr lang="ko-KR" altLang="en-US" sz="2800" dirty="0" smtClean="0"/>
              <a:t>과거사와 두 나라 관계 문제 정리 필요 </a:t>
            </a:r>
            <a:r>
              <a:rPr lang="en-US" altLang="ko-KR" sz="2800" dirty="0" smtClean="0">
                <a:solidFill>
                  <a:srgbClr val="FFC000"/>
                </a:solidFill>
              </a:rPr>
              <a:t>&gt; </a:t>
            </a:r>
            <a:r>
              <a:rPr lang="ko-KR" altLang="en-US" sz="2800" dirty="0" smtClean="0">
                <a:solidFill>
                  <a:srgbClr val="FFC000"/>
                </a:solidFill>
              </a:rPr>
              <a:t>합의 없음</a:t>
            </a:r>
            <a:endParaRPr lang="en-US" altLang="ko-KR" sz="2800" dirty="0" smtClean="0">
              <a:solidFill>
                <a:srgbClr val="FFC000"/>
              </a:solidFill>
            </a:endParaRPr>
          </a:p>
          <a:p>
            <a:endParaRPr lang="en-US" altLang="ko-KR" sz="2800" dirty="0" smtClean="0">
              <a:solidFill>
                <a:srgbClr val="FFC000"/>
              </a:solidFill>
            </a:endParaRPr>
          </a:p>
          <a:p>
            <a:r>
              <a:rPr lang="ko-KR" altLang="en-US" sz="2800" dirty="0" smtClean="0"/>
              <a:t>일본은 한국에 투자한 </a:t>
            </a:r>
            <a:r>
              <a:rPr lang="ko-KR" altLang="en-US" sz="2800" u="sng" dirty="0" smtClean="0"/>
              <a:t>민사상</a:t>
            </a:r>
            <a:r>
              <a:rPr lang="ko-KR" altLang="en-US" sz="2800" dirty="0" smtClean="0"/>
              <a:t> 모든 자본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자산 포기</a:t>
            </a:r>
            <a:endParaRPr lang="en-US" altLang="ko-KR" sz="2800" dirty="0" smtClean="0"/>
          </a:p>
          <a:p>
            <a:r>
              <a:rPr lang="ko-KR" altLang="en-US" sz="2800" dirty="0" smtClean="0"/>
              <a:t>무상 자금 </a:t>
            </a:r>
            <a:r>
              <a:rPr lang="en-US" altLang="ko-KR" sz="2800" dirty="0" smtClean="0"/>
              <a:t>3</a:t>
            </a:r>
            <a:r>
              <a:rPr lang="ko-KR" altLang="en-US" sz="2800" dirty="0" smtClean="0"/>
              <a:t>억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유상 차관 </a:t>
            </a:r>
            <a:r>
              <a:rPr lang="en-US" altLang="ko-KR" sz="2800" dirty="0" smtClean="0"/>
              <a:t>2</a:t>
            </a:r>
            <a:r>
              <a:rPr lang="ko-KR" altLang="en-US" sz="2800" dirty="0" smtClean="0"/>
              <a:t>억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기타 민간 자본 지원</a:t>
            </a:r>
            <a:endParaRPr lang="en-US" altLang="ko-KR" sz="2800" dirty="0" smtClean="0"/>
          </a:p>
          <a:p>
            <a:r>
              <a:rPr lang="ko-KR" altLang="en-US" sz="2800" u="sng" dirty="0" smtClean="0"/>
              <a:t>두 나라 사이의 청구권은 최종적으로 완결</a:t>
            </a:r>
            <a:r>
              <a:rPr lang="ko-KR" altLang="en-US" sz="2800" dirty="0" smtClean="0"/>
              <a:t>된다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99726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27584" y="1131591"/>
            <a:ext cx="7632848" cy="3312368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양 체약국은 양 체약국 및 그 국민</a:t>
            </a:r>
            <a:r>
              <a:rPr lang="en-US" altLang="ko-KR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(</a:t>
            </a: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법인을 포함함</a:t>
            </a:r>
            <a:r>
              <a:rPr lang="en-US" altLang="ko-KR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)</a:t>
            </a: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의 재산</a:t>
            </a:r>
            <a:r>
              <a:rPr lang="en-US" altLang="ko-KR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, </a:t>
            </a: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권리 및 이익과 양 체약국 및 그 국민간의 청구권에 관한 문제가 </a:t>
            </a:r>
            <a:r>
              <a:rPr lang="en-US" altLang="ko-KR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1951</a:t>
            </a: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년 </a:t>
            </a:r>
            <a:r>
              <a:rPr lang="en-US" altLang="ko-KR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9</a:t>
            </a: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월 </a:t>
            </a:r>
            <a:r>
              <a:rPr lang="en-US" altLang="ko-KR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8</a:t>
            </a: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일에 </a:t>
            </a:r>
            <a:r>
              <a:rPr lang="ko-KR" altLang="en-US" sz="2400" dirty="0" err="1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샌프런시스코우시에서</a:t>
            </a: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 서명된 </a:t>
            </a:r>
            <a:r>
              <a:rPr lang="ko-KR" altLang="en-US" sz="2400" dirty="0" err="1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일본국과의</a:t>
            </a: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 평화조약 제</a:t>
            </a:r>
            <a:r>
              <a:rPr lang="en-US" altLang="ko-KR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4</a:t>
            </a: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조 </a:t>
            </a:r>
            <a:r>
              <a:rPr lang="en-US" altLang="ko-KR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(a)</a:t>
            </a:r>
            <a:r>
              <a:rPr lang="ko-KR" altLang="en-US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에 규정된 것을 포함하여 완전히 그리고 최종적으로 해결된 것이 된다는 것을 확인한다</a:t>
            </a:r>
            <a:r>
              <a:rPr lang="en-US" altLang="ko-KR" sz="2400" dirty="0">
                <a:latin typeface="KoPub바탕체 Light" panose="00000300000000000000" pitchFamily="2" charset="-127"/>
                <a:ea typeface="KoPub바탕체 Light" panose="00000300000000000000" pitchFamily="2" charset="-127"/>
              </a:rPr>
              <a:t>.</a:t>
            </a:r>
            <a:endParaRPr lang="ko-KR" altLang="en-US" sz="2400" dirty="0">
              <a:latin typeface="KoPub바탕체 Light" panose="00000300000000000000" pitchFamily="2" charset="-127"/>
              <a:ea typeface="KoPub바탕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6123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국가와 국가 간의 조약</a:t>
            </a:r>
            <a:endParaRPr lang="en-US" altLang="ko-KR" sz="2800" dirty="0" smtClean="0"/>
          </a:p>
          <a:p>
            <a:r>
              <a:rPr lang="ko-KR" altLang="en-US" sz="2800" dirty="0" smtClean="0"/>
              <a:t>개인 청구권과는 별개</a:t>
            </a:r>
            <a:endParaRPr lang="en-US" altLang="ko-KR" sz="2800" dirty="0" smtClean="0"/>
          </a:p>
          <a:p>
            <a:r>
              <a:rPr lang="ko-KR" altLang="en-US" sz="2800" dirty="0" smtClean="0"/>
              <a:t>일본의 한반도 침략의 불법성 인정하지 않음</a:t>
            </a:r>
            <a:endParaRPr lang="en-US" altLang="ko-KR" sz="2800" dirty="0" smtClean="0"/>
          </a:p>
          <a:p>
            <a:r>
              <a:rPr lang="ko-KR" altLang="en-US" sz="2800" dirty="0" smtClean="0"/>
              <a:t>배상 차원이 아닌 경제 지원금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66166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대법원의 판결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dirty="0">
                <a:latin typeface="+mn-ea"/>
              </a:rPr>
              <a:t>강제동원 피해자들의 배상청구권은 청구권협정의 적용 대상에 </a:t>
            </a:r>
            <a:r>
              <a:rPr lang="ko-KR" altLang="en-US" u="sng" dirty="0">
                <a:latin typeface="+mn-ea"/>
              </a:rPr>
              <a:t>‘포함’되지 않았다</a:t>
            </a:r>
            <a:r>
              <a:rPr lang="ko-KR" altLang="en-US" dirty="0">
                <a:latin typeface="+mn-ea"/>
              </a:rPr>
              <a:t>고 </a:t>
            </a:r>
            <a:r>
              <a:rPr lang="ko-KR" altLang="en-US" dirty="0" smtClean="0">
                <a:latin typeface="+mn-ea"/>
              </a:rPr>
              <a:t>판단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20455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야나이</a:t>
            </a:r>
            <a:r>
              <a:rPr lang="ko-KR" altLang="en-US" dirty="0"/>
              <a:t> </a:t>
            </a:r>
            <a:r>
              <a:rPr lang="ko-KR" altLang="en-US" dirty="0" err="1" smtClean="0"/>
              <a:t>슌지</a:t>
            </a:r>
            <a:r>
              <a:rPr lang="ko-KR" altLang="en-US" dirty="0" smtClean="0"/>
              <a:t> 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일본 외무성 조약국장</a:t>
            </a:r>
            <a:r>
              <a:rPr lang="en-US" altLang="ko-KR" sz="2000" dirty="0" smtClean="0"/>
              <a:t>, 1991</a:t>
            </a:r>
            <a:r>
              <a:rPr lang="ko-KR" altLang="en-US" sz="2000" dirty="0" smtClean="0"/>
              <a:t>년</a:t>
            </a:r>
            <a:r>
              <a:rPr lang="en-US" altLang="ko-KR" sz="2000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800" dirty="0"/>
              <a:t>한일 청구권협정은 한</a:t>
            </a:r>
            <a:r>
              <a:rPr lang="en-US" altLang="ko-KR" sz="2800" dirty="0"/>
              <a:t>·</a:t>
            </a:r>
            <a:r>
              <a:rPr lang="ko-KR" altLang="en-US" sz="2800" dirty="0"/>
              <a:t>일 양국이 </a:t>
            </a:r>
            <a:r>
              <a:rPr lang="ko-KR" altLang="en-US" sz="2800" dirty="0">
                <a:solidFill>
                  <a:srgbClr val="FFC000"/>
                </a:solidFill>
              </a:rPr>
              <a:t>국가로서 가진 외교 </a:t>
            </a:r>
            <a:r>
              <a:rPr lang="ko-KR" altLang="en-US" sz="2800" dirty="0" err="1">
                <a:solidFill>
                  <a:srgbClr val="FFC000"/>
                </a:solidFill>
              </a:rPr>
              <a:t>보호권</a:t>
            </a:r>
            <a:r>
              <a:rPr lang="ko-KR" altLang="en-US" sz="2800" dirty="0" err="1"/>
              <a:t>을</a:t>
            </a:r>
            <a:r>
              <a:rPr lang="ko-KR" altLang="en-US" sz="2800" dirty="0"/>
              <a:t> 서로 포기한 것으로</a:t>
            </a:r>
            <a:r>
              <a:rPr lang="en-US" altLang="ko-KR" sz="2800" dirty="0"/>
              <a:t>, </a:t>
            </a:r>
            <a:r>
              <a:rPr lang="ko-KR" altLang="en-US" sz="2800" dirty="0"/>
              <a:t>이른바 개인의 청구권 자체를 국내법적 의미에서 소멸시킨 것은 아니다</a:t>
            </a:r>
          </a:p>
        </p:txBody>
      </p:sp>
    </p:spTree>
    <p:extLst>
      <p:ext uri="{BB962C8B-B14F-4D97-AF65-F5344CB8AC3E}">
        <p14:creationId xmlns:p14="http://schemas.microsoft.com/office/powerpoint/2010/main" val="559038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고노</a:t>
            </a:r>
            <a:r>
              <a:rPr lang="ko-KR" altLang="en-US" dirty="0"/>
              <a:t> 다로 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현 외무장관</a:t>
            </a:r>
            <a:r>
              <a:rPr lang="en-US" altLang="ko-KR" sz="2000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“</a:t>
            </a:r>
            <a:r>
              <a:rPr lang="ko-KR" altLang="en-US" dirty="0" smtClean="0"/>
              <a:t>개인의 </a:t>
            </a:r>
            <a:r>
              <a:rPr lang="ko-KR" altLang="en-US" dirty="0"/>
              <a:t>대일 청구권이 소멸되지 </a:t>
            </a:r>
            <a:r>
              <a:rPr lang="ko-KR" altLang="en-US" dirty="0" smtClean="0"/>
              <a:t>않았다</a:t>
            </a:r>
            <a:r>
              <a:rPr lang="en-US" altLang="ko-KR" dirty="0" smtClean="0"/>
              <a:t>”</a:t>
            </a:r>
            <a:r>
              <a:rPr lang="ko-KR" altLang="en-US" dirty="0" smtClean="0"/>
              <a:t>고 발언</a:t>
            </a:r>
            <a:endParaRPr lang="en-US" altLang="ko-KR" dirty="0" smtClean="0"/>
          </a:p>
          <a:p>
            <a:pPr marL="0" indent="0" algn="r">
              <a:buNone/>
            </a:pPr>
            <a:r>
              <a:rPr lang="en-US" altLang="ko-KR" sz="2400" dirty="0" smtClean="0"/>
              <a:t>(2018</a:t>
            </a:r>
            <a:r>
              <a:rPr lang="ko-KR" altLang="en-US" sz="2400" dirty="0" smtClean="0"/>
              <a:t>년 중의원 외무위원회에서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46366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일본 </a:t>
            </a:r>
            <a:r>
              <a:rPr lang="ko-KR" altLang="en-US" dirty="0"/>
              <a:t>나고야 고등재판소 </a:t>
            </a:r>
            <a:r>
              <a:rPr lang="ko-KR" altLang="en-US" dirty="0" err="1"/>
              <a:t>가나자와</a:t>
            </a:r>
            <a:r>
              <a:rPr lang="ko-KR" altLang="en-US" dirty="0"/>
              <a:t> 지부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30000"/>
              </a:lnSpc>
              <a:buNone/>
            </a:pPr>
            <a:r>
              <a:rPr lang="en-US" altLang="ko-KR" dirty="0" smtClean="0"/>
              <a:t>“</a:t>
            </a:r>
            <a:r>
              <a:rPr lang="ko-KR" altLang="en-US" dirty="0" smtClean="0"/>
              <a:t>청구권협정 </a:t>
            </a:r>
            <a:r>
              <a:rPr lang="ko-KR" altLang="en-US" dirty="0"/>
              <a:t>제</a:t>
            </a:r>
            <a:r>
              <a:rPr lang="en-US" altLang="ko-KR" dirty="0"/>
              <a:t>2</a:t>
            </a:r>
            <a:r>
              <a:rPr lang="ko-KR" altLang="en-US" dirty="0"/>
              <a:t>조 제</a:t>
            </a:r>
            <a:r>
              <a:rPr lang="en-US" altLang="ko-KR" dirty="0"/>
              <a:t>3</a:t>
            </a:r>
            <a:r>
              <a:rPr lang="ko-KR" altLang="en-US" dirty="0"/>
              <a:t>항에서 청구권에 대해 어떤 주장도 할 수 없다고 하는 것은 청구권 자체를 실체법적으로 소멸시키는 취지는 아니”라고 판시</a:t>
            </a:r>
          </a:p>
        </p:txBody>
      </p:sp>
    </p:spTree>
    <p:extLst>
      <p:ext uri="{BB962C8B-B14F-4D97-AF65-F5344CB8AC3E}">
        <p14:creationId xmlns:p14="http://schemas.microsoft.com/office/powerpoint/2010/main" val="4097902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대법원 판결의 평가와 의의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2800" dirty="0" smtClean="0"/>
              <a:t>일본의 식민지 지배라는 불법적 행위를 문제 삼았다는 것</a:t>
            </a:r>
            <a:endParaRPr lang="en-US" altLang="ko-KR" sz="2800" dirty="0" smtClean="0"/>
          </a:p>
          <a:p>
            <a:r>
              <a:rPr lang="ko-KR" altLang="en-US" sz="2800" dirty="0" smtClean="0"/>
              <a:t>식민 지배의 불법성과 피해에 대한 위자료를 다루는 국제법상의 틀이 존재하지 않음 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최초의 문제 제기</a:t>
            </a:r>
            <a:r>
              <a:rPr lang="en-US" altLang="ko-KR" sz="2800" dirty="0" smtClean="0"/>
              <a:t>)</a:t>
            </a:r>
          </a:p>
          <a:p>
            <a:pPr lvl="1"/>
            <a:r>
              <a:rPr lang="ko-KR" altLang="en-US" sz="2400" dirty="0" smtClean="0"/>
              <a:t>일본이 국제법 위반이라는 주장은 성립하지 않음</a:t>
            </a:r>
            <a:endParaRPr lang="en-US" altLang="ko-KR" sz="2400" dirty="0" smtClean="0"/>
          </a:p>
          <a:p>
            <a:r>
              <a:rPr lang="ko-KR" altLang="en-US" sz="2800" dirty="0" err="1" smtClean="0"/>
              <a:t>북일국교정상화</a:t>
            </a:r>
            <a:r>
              <a:rPr lang="ko-KR" altLang="en-US" sz="2800" dirty="0" smtClean="0"/>
              <a:t> 과정에서 총괄적으로 해결해 갈 수 있는 방향이 될 수 있다</a:t>
            </a:r>
            <a:endParaRPr lang="en-US" altLang="ko-KR" sz="2800" dirty="0" smtClean="0"/>
          </a:p>
          <a:p>
            <a:pPr lvl="1"/>
            <a:endParaRPr lang="en-US" altLang="ko-KR" sz="2400" dirty="0" smtClean="0"/>
          </a:p>
          <a:p>
            <a:pPr marL="0" indent="0" algn="r">
              <a:buNone/>
            </a:pPr>
            <a:r>
              <a:rPr lang="ko-KR" altLang="en-US" sz="2400" dirty="0" smtClean="0">
                <a:solidFill>
                  <a:srgbClr val="FFC000"/>
                </a:solidFill>
              </a:rPr>
              <a:t>남기정 교수</a:t>
            </a:r>
            <a:r>
              <a:rPr lang="en-US" altLang="ko-KR" sz="2400" dirty="0" smtClean="0">
                <a:solidFill>
                  <a:srgbClr val="FFC000"/>
                </a:solidFill>
              </a:rPr>
              <a:t>(</a:t>
            </a:r>
            <a:r>
              <a:rPr lang="ko-KR" altLang="en-US" sz="2400" dirty="0" smtClean="0">
                <a:solidFill>
                  <a:srgbClr val="FFC000"/>
                </a:solidFill>
              </a:rPr>
              <a:t>서울대 일본연구소</a:t>
            </a:r>
            <a:r>
              <a:rPr lang="en-US" altLang="ko-KR" sz="2400" dirty="0" smtClean="0">
                <a:solidFill>
                  <a:srgbClr val="FFC000"/>
                </a:solidFill>
              </a:rPr>
              <a:t>)</a:t>
            </a:r>
            <a:endParaRPr lang="ko-KR" altLang="en-US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5995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해결방법 제시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/>
              <a:t>제</a:t>
            </a:r>
            <a:r>
              <a:rPr lang="en-US" altLang="ko-KR" sz="2800" dirty="0"/>
              <a:t>3</a:t>
            </a:r>
            <a:r>
              <a:rPr lang="ko-KR" altLang="en-US" sz="2800" dirty="0"/>
              <a:t>국을 포함하는 중재위원회 또는 국제사법재판소를 통해 ‘사법적 판단’을 받는 </a:t>
            </a:r>
            <a:r>
              <a:rPr lang="ko-KR" altLang="en-US" sz="2800" dirty="0" smtClean="0"/>
              <a:t>방식 </a:t>
            </a:r>
            <a:r>
              <a:rPr lang="en-US" altLang="ko-KR" sz="2400" dirty="0" smtClean="0">
                <a:solidFill>
                  <a:srgbClr val="FFC000"/>
                </a:solidFill>
              </a:rPr>
              <a:t>(</a:t>
            </a:r>
            <a:r>
              <a:rPr lang="ko-KR" altLang="en-US" sz="2400" dirty="0" smtClean="0">
                <a:solidFill>
                  <a:srgbClr val="FFC000"/>
                </a:solidFill>
              </a:rPr>
              <a:t>단점</a:t>
            </a:r>
            <a:r>
              <a:rPr lang="en-US" altLang="ko-KR" sz="2400" dirty="0" smtClean="0">
                <a:solidFill>
                  <a:srgbClr val="FFC000"/>
                </a:solidFill>
              </a:rPr>
              <a:t>, </a:t>
            </a:r>
            <a:r>
              <a:rPr lang="ko-KR" altLang="en-US" sz="2400" dirty="0" smtClean="0">
                <a:solidFill>
                  <a:srgbClr val="FFC000"/>
                </a:solidFill>
              </a:rPr>
              <a:t>장기간 소요</a:t>
            </a:r>
            <a:r>
              <a:rPr lang="en-US" altLang="ko-KR" sz="2400" dirty="0" smtClean="0">
                <a:solidFill>
                  <a:srgbClr val="FFC000"/>
                </a:solidFill>
              </a:rPr>
              <a:t>)</a:t>
            </a:r>
          </a:p>
          <a:p>
            <a:r>
              <a:rPr lang="ko-KR" altLang="en-US" sz="2800" dirty="0"/>
              <a:t>해석의 차이를 </a:t>
            </a:r>
            <a:r>
              <a:rPr lang="ko-KR" altLang="en-US" sz="2800" u="sng" dirty="0" smtClean="0"/>
              <a:t>보편적 인권의 가치</a:t>
            </a:r>
            <a:r>
              <a:rPr lang="ko-KR" altLang="en-US" sz="2800" dirty="0" smtClean="0"/>
              <a:t>와 청구권협정 해석의 공통 분모에서 출발</a:t>
            </a:r>
            <a:endParaRPr lang="en-US" altLang="ko-KR" sz="2800" dirty="0" smtClean="0"/>
          </a:p>
          <a:p>
            <a:endParaRPr lang="en-US" altLang="ko-KR" sz="2800" dirty="0" smtClean="0"/>
          </a:p>
          <a:p>
            <a:pPr marL="0" indent="0" algn="r">
              <a:buNone/>
            </a:pPr>
            <a:r>
              <a:rPr lang="en-US" altLang="ko-KR" sz="2400" dirty="0" smtClean="0">
                <a:solidFill>
                  <a:srgbClr val="FFC000"/>
                </a:solidFill>
              </a:rPr>
              <a:t>&lt;</a:t>
            </a:r>
            <a:r>
              <a:rPr lang="ko-KR" altLang="en-US" sz="2400" dirty="0" smtClean="0">
                <a:solidFill>
                  <a:srgbClr val="FFC000"/>
                </a:solidFill>
              </a:rPr>
              <a:t>시사</a:t>
            </a:r>
            <a:r>
              <a:rPr lang="en-US" altLang="ko-KR" sz="2400" dirty="0" smtClean="0">
                <a:solidFill>
                  <a:srgbClr val="FFC000"/>
                </a:solidFill>
              </a:rPr>
              <a:t>IN&gt; </a:t>
            </a:r>
            <a:r>
              <a:rPr lang="ko-KR" altLang="en-US" sz="2400" dirty="0" smtClean="0">
                <a:solidFill>
                  <a:srgbClr val="FFC000"/>
                </a:solidFill>
              </a:rPr>
              <a:t>강제동원피해자 소송 변호인</a:t>
            </a:r>
            <a:r>
              <a:rPr lang="ko-KR" altLang="en-US" sz="2400" dirty="0">
                <a:solidFill>
                  <a:srgbClr val="FFC000"/>
                </a:solidFill>
              </a:rPr>
              <a:t>들</a:t>
            </a:r>
          </a:p>
        </p:txBody>
      </p:sp>
    </p:spTree>
    <p:extLst>
      <p:ext uri="{BB962C8B-B14F-4D97-AF65-F5344CB8AC3E}">
        <p14:creationId xmlns:p14="http://schemas.microsoft.com/office/powerpoint/2010/main" val="1502883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Pub돋움체">
      <a:majorFont>
        <a:latin typeface="KoPub돋움체 Bold"/>
        <a:ea typeface="KoPub돋움체 Bold"/>
        <a:cs typeface=""/>
      </a:majorFont>
      <a:minorFont>
        <a:latin typeface="KoPub돋움체 Light"/>
        <a:ea typeface="KoPub돋움체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804</Words>
  <Application>Microsoft Office PowerPoint</Application>
  <PresentationFormat>화면 슬라이드 쇼(16:9)</PresentationFormat>
  <Paragraphs>111</Paragraphs>
  <Slides>28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한일 외교의 세 가지 이슈</vt:lpstr>
      <vt:lpstr>갈등관계</vt:lpstr>
      <vt:lpstr>갈등의 조정(해결)</vt:lpstr>
      <vt:lpstr>최근 한일 갈등의 도화선</vt:lpstr>
      <vt:lpstr>일본 정부의 반응</vt:lpstr>
      <vt:lpstr>무슨 약속?</vt:lpstr>
      <vt:lpstr>세 가지 한일 외교 이슈</vt:lpstr>
      <vt:lpstr>한일 ‘일본군 위안부 합의’</vt:lpstr>
      <vt:lpstr>‘일본군 위안부 합의’ (2015년)</vt:lpstr>
      <vt:lpstr>‘일본군 위안부 합의’ (2015년)</vt:lpstr>
      <vt:lpstr>합의문 내용 중에</vt:lpstr>
      <vt:lpstr>위안부 합의의 문제점</vt:lpstr>
      <vt:lpstr>화해치유재단</vt:lpstr>
      <vt:lpstr>일제 강제징용피해 배상 소송</vt:lpstr>
      <vt:lpstr>일제 강제징용피해 배상 소송</vt:lpstr>
      <vt:lpstr>소송 일지</vt:lpstr>
      <vt:lpstr>소송의 핵심 쟁점</vt:lpstr>
      <vt:lpstr>한일청구권 협정</vt:lpstr>
      <vt:lpstr>협정의 배경</vt:lpstr>
      <vt:lpstr>협정의 과정과 합의 내용</vt:lpstr>
      <vt:lpstr>제2조</vt:lpstr>
      <vt:lpstr>문제점</vt:lpstr>
      <vt:lpstr>대법원의 판결</vt:lpstr>
      <vt:lpstr>야나이 슌지 (일본 외무성 조약국장, 1991년)</vt:lpstr>
      <vt:lpstr>고노 다로 (현 외무장관)</vt:lpstr>
      <vt:lpstr>일본 나고야 고등재판소 가나자와 지부</vt:lpstr>
      <vt:lpstr>대법원 판결의 평가와 의의</vt:lpstr>
      <vt:lpstr>해결방법 제시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한일 외교의 세 가지 이슈</dc:title>
  <dc:creator>hyndol</dc:creator>
  <cp:lastModifiedBy>hyndol</cp:lastModifiedBy>
  <cp:revision>71</cp:revision>
  <dcterms:created xsi:type="dcterms:W3CDTF">2019-08-21T05:10:35Z</dcterms:created>
  <dcterms:modified xsi:type="dcterms:W3CDTF">2019-08-21T07:19:52Z</dcterms:modified>
</cp:coreProperties>
</file>